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6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71" r:id="rId4"/>
    <p:sldId id="292" r:id="rId5"/>
    <p:sldId id="293" r:id="rId6"/>
    <p:sldId id="294" r:id="rId7"/>
    <p:sldId id="262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3" r:id="rId16"/>
    <p:sldId id="302" r:id="rId17"/>
    <p:sldId id="304" r:id="rId18"/>
    <p:sldId id="263" r:id="rId19"/>
    <p:sldId id="309" r:id="rId20"/>
    <p:sldId id="306" r:id="rId21"/>
    <p:sldId id="307" r:id="rId22"/>
    <p:sldId id="308" r:id="rId23"/>
    <p:sldId id="264" r:id="rId24"/>
    <p:sldId id="261" r:id="rId2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46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034E78-7F5D-4C2E-B375-FC64B27BC917}" styleName="深色樣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269D01E-BC32-4049-B463-5C60D7B0CCD2}" styleName="佈景主題樣式 2 - 輔色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7119" autoAdjust="0"/>
  </p:normalViewPr>
  <p:slideViewPr>
    <p:cSldViewPr>
      <p:cViewPr varScale="1">
        <p:scale>
          <a:sx n="90" d="100"/>
          <a:sy n="90" d="100"/>
        </p:scale>
        <p:origin x="-100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372"/>
    </p:cViewPr>
  </p:sorterViewPr>
  <p:notesViewPr>
    <p:cSldViewPr>
      <p:cViewPr varScale="1">
        <p:scale>
          <a:sx n="59" d="100"/>
          <a:sy n="59" d="100"/>
        </p:scale>
        <p:origin x="-258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834B4-36FE-44C5-8266-60EE0355759E}" type="datetimeFigureOut">
              <a:rPr lang="zh-TW" altLang="en-US" smtClean="0"/>
              <a:pPr/>
              <a:t>2014/1/20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DAA90-C8CA-4A84-B4E1-A08211894A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4224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5B8CF-2862-42D9-8100-B77199B7E870}" type="datetimeFigureOut">
              <a:rPr lang="zh-TW" altLang="en-US" smtClean="0"/>
              <a:pPr/>
              <a:t>2014/1/20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B139E-67FD-4686-A761-4D7964A35B6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6891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B139E-67FD-4686-A761-4D7964A35B63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B139E-67FD-4686-A761-4D7964A35B63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1075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74CD-6431-415F-86A3-BE2C9D4F7379}" type="datetime1">
              <a:rPr lang="zh-TW" altLang="en-US" smtClean="0"/>
              <a:pPr/>
              <a:t>2014/1/20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8CF7A-DE47-476B-A3E1-D15E3C1F6354}" type="datetime1">
              <a:rPr lang="zh-TW" altLang="en-US" smtClean="0"/>
              <a:pPr/>
              <a:t>2014/1/20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339D-DD1C-4F80-A157-E1AD970184BA}" type="datetime1">
              <a:rPr lang="zh-TW" altLang="en-US" smtClean="0"/>
              <a:pPr/>
              <a:t>2014/1/20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FC72-A5D8-4F12-AE16-1B6A67CB4E02}" type="datetime1">
              <a:rPr lang="zh-TW" altLang="en-US" smtClean="0"/>
              <a:pPr/>
              <a:t>2014/1/20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FD2A-2948-4A18-B9EF-7C09EC99E855}" type="datetime1">
              <a:rPr lang="zh-TW" altLang="en-US" smtClean="0"/>
              <a:pPr/>
              <a:t>2014/1/20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44C1-1DA6-4EAC-A813-855F7D9461EA}" type="datetime1">
              <a:rPr lang="zh-TW" altLang="en-US" smtClean="0"/>
              <a:pPr/>
              <a:t>2014/1/20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F2FC-8015-4D1B-A366-B88E5DB5577F}" type="datetime1">
              <a:rPr lang="zh-TW" altLang="en-US" smtClean="0"/>
              <a:pPr/>
              <a:t>2014/1/20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810D-9925-46E2-B19F-9CB7B70FCD90}" type="datetime1">
              <a:rPr lang="zh-TW" altLang="en-US" smtClean="0"/>
              <a:pPr/>
              <a:t>2014/1/20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F493-F98C-4DA4-B798-86A2CD134869}" type="datetime1">
              <a:rPr lang="zh-TW" altLang="en-US" smtClean="0"/>
              <a:pPr/>
              <a:t>2014/1/20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1A80-7227-4128-A2E8-95C2DC0A1922}" type="datetime1">
              <a:rPr lang="zh-TW" altLang="en-US" smtClean="0"/>
              <a:pPr/>
              <a:t>2014/1/20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D99A-6C14-46DB-B5B9-D5A259D1C4A2}" type="datetime1">
              <a:rPr lang="zh-TW" altLang="en-US" smtClean="0"/>
              <a:pPr/>
              <a:t>2014/1/20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F12C412-858C-4BDA-A716-173E95CE819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38339B-1DB3-44F6-82C1-8415D8BAF124}" type="datetime1">
              <a:rPr lang="zh-TW" altLang="en-US" smtClean="0"/>
              <a:pPr/>
              <a:t>2014/1/20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12C412-858C-4BDA-A716-173E95CE819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TW" dirty="0" smtClean="0"/>
              <a:t>Using Micro-Reviews to Select an Efficient Set of Review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59632" y="3212976"/>
            <a:ext cx="7128792" cy="3456384"/>
          </a:xfrm>
        </p:spPr>
        <p:txBody>
          <a:bodyPr>
            <a:noAutofit/>
          </a:bodyPr>
          <a:lstStyle/>
          <a:p>
            <a:pPr algn="l"/>
            <a:r>
              <a:rPr lang="en-US" altLang="zh-TW" dirty="0"/>
              <a:t>Date : </a:t>
            </a:r>
            <a:r>
              <a:rPr lang="en-US" altLang="zh-TW" dirty="0" smtClean="0"/>
              <a:t>2014/01/14</a:t>
            </a:r>
            <a:endParaRPr lang="en-US" altLang="zh-TW" dirty="0"/>
          </a:p>
          <a:p>
            <a:pPr algn="l"/>
            <a:r>
              <a:rPr lang="en-US" altLang="zh-TW" dirty="0"/>
              <a:t>Author : </a:t>
            </a:r>
            <a:r>
              <a:rPr lang="en-US" altLang="zh-TW" dirty="0" err="1" smtClean="0"/>
              <a:t>Thanh</a:t>
            </a:r>
            <a:r>
              <a:rPr lang="en-US" altLang="zh-TW" dirty="0" smtClean="0"/>
              <a:t>-Son Nguyen,</a:t>
            </a:r>
          </a:p>
          <a:p>
            <a:pPr algn="l"/>
            <a:r>
              <a:rPr lang="en-US" altLang="zh-TW" dirty="0"/>
              <a:t>	</a:t>
            </a:r>
            <a:r>
              <a:rPr lang="en-US" altLang="zh-TW" dirty="0" smtClean="0"/>
              <a:t>    </a:t>
            </a:r>
            <a:r>
              <a:rPr lang="en-US" altLang="zh-TW" dirty="0" err="1" smtClean="0"/>
              <a:t>Hady</a:t>
            </a:r>
            <a:r>
              <a:rPr lang="en-US" altLang="zh-TW" dirty="0" smtClean="0"/>
              <a:t> W. </a:t>
            </a:r>
            <a:r>
              <a:rPr lang="en-US" altLang="zh-TW" dirty="0" err="1" smtClean="0"/>
              <a:t>Lauw</a:t>
            </a:r>
            <a:r>
              <a:rPr lang="en-US" altLang="zh-TW" dirty="0" smtClean="0"/>
              <a:t> ,</a:t>
            </a:r>
          </a:p>
          <a:p>
            <a:pPr algn="l"/>
            <a:r>
              <a:rPr lang="en-US" altLang="zh-TW" dirty="0"/>
              <a:t>	</a:t>
            </a:r>
            <a:r>
              <a:rPr lang="en-US" altLang="zh-TW" dirty="0" smtClean="0"/>
              <a:t>    Panayiotis </a:t>
            </a:r>
            <a:r>
              <a:rPr lang="en-US" altLang="zh-TW" dirty="0" err="1" smtClean="0"/>
              <a:t>Tsaparas</a:t>
            </a:r>
            <a:endParaRPr lang="en-US" altLang="zh-TW" dirty="0" smtClean="0"/>
          </a:p>
          <a:p>
            <a:pPr algn="l"/>
            <a:r>
              <a:rPr lang="en-US" altLang="zh-TW" dirty="0" smtClean="0"/>
              <a:t>Source </a:t>
            </a:r>
            <a:r>
              <a:rPr lang="en-US" altLang="zh-TW" dirty="0"/>
              <a:t>: </a:t>
            </a:r>
            <a:r>
              <a:rPr lang="en-US" altLang="zh-TW" dirty="0" smtClean="0"/>
              <a:t>CIKM’13</a:t>
            </a:r>
            <a:endParaRPr lang="en-US" altLang="zh-TW" dirty="0"/>
          </a:p>
          <a:p>
            <a:pPr algn="l"/>
            <a:r>
              <a:rPr lang="en-US" altLang="zh-TW" dirty="0"/>
              <a:t>Advisor :  </a:t>
            </a:r>
            <a:r>
              <a:rPr lang="en-US" altLang="zh-TW" dirty="0" err="1"/>
              <a:t>Jia</a:t>
            </a:r>
            <a:r>
              <a:rPr lang="en-US" altLang="zh-TW" dirty="0"/>
              <a:t>-ling </a:t>
            </a:r>
            <a:r>
              <a:rPr lang="en-US" altLang="zh-TW" dirty="0" err="1"/>
              <a:t>Koh</a:t>
            </a:r>
            <a:endParaRPr lang="en-US" altLang="zh-TW" dirty="0"/>
          </a:p>
          <a:p>
            <a:pPr algn="l"/>
            <a:r>
              <a:rPr lang="en-US" altLang="zh-TW" dirty="0"/>
              <a:t>Speaker : </a:t>
            </a:r>
            <a:r>
              <a:rPr lang="en-US" altLang="zh-TW" dirty="0" smtClean="0"/>
              <a:t>Shao-Chun </a:t>
            </a:r>
            <a:r>
              <a:rPr lang="en-US" altLang="zh-TW" dirty="0"/>
              <a:t>Peng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3023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Sentiment similarity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A matching pair of review sentence and tip should also represent the same sentiment</a:t>
            </a:r>
          </a:p>
          <a:p>
            <a:r>
              <a:rPr lang="en-US" altLang="zh-TW" dirty="0" err="1"/>
              <a:t>SentSim</a:t>
            </a:r>
            <a:r>
              <a:rPr lang="en-US" altLang="zh-TW" dirty="0"/>
              <a:t>(s; t) = polarity(s)</a:t>
            </a:r>
            <a:r>
              <a:rPr lang="zh-TW" altLang="en-US" dirty="0"/>
              <a:t> </a:t>
            </a:r>
            <a:r>
              <a:rPr lang="en-US" altLang="zh-TW" dirty="0"/>
              <a:t>× polarity(t)</a:t>
            </a:r>
          </a:p>
          <a:p>
            <a:pPr lvl="1"/>
            <a:r>
              <a:rPr lang="en-US" altLang="zh-TW" sz="2600" dirty="0"/>
              <a:t>maximum entropy classier (MEM)</a:t>
            </a:r>
          </a:p>
          <a:p>
            <a:pPr lvl="1"/>
            <a:r>
              <a:rPr lang="en-US" altLang="zh-TW" sz="2600" dirty="0"/>
              <a:t>P(C+|d)+P(C-|d) = 1               [0,1]</a:t>
            </a:r>
          </a:p>
          <a:p>
            <a:pPr lvl="1"/>
            <a:r>
              <a:rPr lang="en-US" altLang="zh-TW" sz="2600" dirty="0"/>
              <a:t>polarity(s)= 2P(C+|d)-1        [-1,1]</a:t>
            </a:r>
            <a:endParaRPr lang="zh-TW" altLang="en-US" sz="2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Matching Function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Binary </a:t>
            </a:r>
            <a:r>
              <a:rPr lang="en-US" altLang="zh-TW" dirty="0" smtClean="0"/>
              <a:t>classification </a:t>
            </a:r>
            <a:r>
              <a:rPr lang="en-US" altLang="zh-TW" dirty="0"/>
              <a:t>framework</a:t>
            </a:r>
          </a:p>
          <a:p>
            <a:pPr lvl="1"/>
            <a:r>
              <a:rPr lang="en-US" altLang="zh-TW" sz="2600" dirty="0"/>
              <a:t>Syntactically similarity</a:t>
            </a:r>
          </a:p>
          <a:p>
            <a:pPr lvl="1"/>
            <a:r>
              <a:rPr lang="en-US" altLang="zh-TW" sz="2600" dirty="0"/>
              <a:t>Semantic similarity</a:t>
            </a:r>
          </a:p>
          <a:p>
            <a:pPr lvl="1"/>
            <a:r>
              <a:rPr lang="en-US" altLang="zh-TW" sz="2600" dirty="0"/>
              <a:t>Sentiment similarity</a:t>
            </a:r>
          </a:p>
          <a:p>
            <a:pPr lvl="1"/>
            <a:endParaRPr lang="en-US" altLang="zh-TW" sz="2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11</a:t>
            </a:fld>
            <a:endParaRPr lang="zh-TW" alt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357694"/>
            <a:ext cx="4643438" cy="1196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3714752"/>
            <a:ext cx="3714744" cy="2817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Coverage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Review: R</a:t>
            </a:r>
          </a:p>
          <a:p>
            <a:r>
              <a:rPr lang="en-US" altLang="zh-TW" dirty="0"/>
              <a:t>Tips: T</a:t>
            </a:r>
          </a:p>
          <a:p>
            <a:r>
              <a:rPr lang="en-US" altLang="zh-TW" dirty="0"/>
              <a:t>Sentence :s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12</a:t>
            </a:fld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643314"/>
            <a:ext cx="6623323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矩形 5"/>
          <p:cNvSpPr/>
          <p:nvPr/>
        </p:nvSpPr>
        <p:spPr>
          <a:xfrm>
            <a:off x="2000232" y="4643446"/>
            <a:ext cx="3143272" cy="15716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000" dirty="0" smtClean="0">
                <a:solidFill>
                  <a:srgbClr val="FF0000"/>
                </a:solidFill>
              </a:rPr>
              <a:t>Coverage(R)=|T</a:t>
            </a:r>
            <a:r>
              <a:rPr lang="en-US" altLang="zh-TW" sz="3000" baseline="-25000" dirty="0" smtClean="0">
                <a:solidFill>
                  <a:srgbClr val="FF0000"/>
                </a:solidFill>
              </a:rPr>
              <a:t>R</a:t>
            </a:r>
            <a:r>
              <a:rPr lang="en-US" altLang="zh-TW" sz="3000" dirty="0" smtClean="0">
                <a:solidFill>
                  <a:srgbClr val="FF0000"/>
                </a:solidFill>
              </a:rPr>
              <a:t>|</a:t>
            </a:r>
            <a:endParaRPr lang="zh-TW" altLang="en-US" sz="3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Efficiency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Review: R</a:t>
            </a:r>
          </a:p>
          <a:p>
            <a:r>
              <a:rPr lang="en-US" altLang="zh-TW" dirty="0"/>
              <a:t>Tips: T</a:t>
            </a:r>
          </a:p>
          <a:p>
            <a:r>
              <a:rPr lang="en-US" altLang="zh-TW" dirty="0"/>
              <a:t>Sentence: s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13</a:t>
            </a:fld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929066"/>
            <a:ext cx="7192207" cy="1214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Merger Coverage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altLang="zh-TW" dirty="0" err="1" smtClean="0">
                <a:latin typeface="+mj-ea"/>
                <a:ea typeface="+mj-ea"/>
              </a:rPr>
              <a:t>Cov</a:t>
            </a:r>
            <a:r>
              <a:rPr lang="en-US" altLang="zh-TW" dirty="0" smtClean="0">
                <a:latin typeface="+mj-ea"/>
                <a:ea typeface="+mj-ea"/>
              </a:rPr>
              <a:t>(S)=|U</a:t>
            </a:r>
            <a:r>
              <a:rPr lang="en-US" altLang="zh-TW" baseline="-25000" dirty="0" smtClean="0">
                <a:latin typeface="+mj-ea"/>
                <a:ea typeface="+mj-ea"/>
              </a:rPr>
              <a:t>R</a:t>
            </a:r>
            <a:r>
              <a:rPr lang="az-Cyrl-AZ" altLang="zh-TW" baseline="-25000" dirty="0" smtClean="0">
                <a:latin typeface="+mj-ea"/>
                <a:ea typeface="+mj-ea"/>
              </a:rPr>
              <a:t>Є</a:t>
            </a:r>
            <a:r>
              <a:rPr lang="en-US" altLang="zh-TW" baseline="-25000" dirty="0" smtClean="0">
                <a:latin typeface="+mj-ea"/>
                <a:ea typeface="+mj-ea"/>
              </a:rPr>
              <a:t>S</a:t>
            </a:r>
            <a:r>
              <a:rPr lang="en-US" altLang="zh-TW" sz="2800" dirty="0" smtClean="0">
                <a:latin typeface="+mj-ea"/>
                <a:ea typeface="+mj-ea"/>
              </a:rPr>
              <a:t> T</a:t>
            </a:r>
            <a:r>
              <a:rPr lang="en-US" altLang="zh-TW" sz="2800" baseline="-25000" dirty="0" smtClean="0">
                <a:latin typeface="+mj-ea"/>
                <a:ea typeface="+mj-ea"/>
              </a:rPr>
              <a:t>R</a:t>
            </a:r>
            <a:r>
              <a:rPr lang="en-US" altLang="zh-TW" baseline="-25000" dirty="0" smtClean="0">
                <a:latin typeface="+mj-ea"/>
                <a:ea typeface="+mj-ea"/>
              </a:rPr>
              <a:t> </a:t>
            </a:r>
            <a:r>
              <a:rPr lang="en-US" altLang="zh-TW" dirty="0" smtClean="0">
                <a:latin typeface="+mj-ea"/>
                <a:ea typeface="+mj-ea"/>
              </a:rPr>
              <a:t>|</a:t>
            </a:r>
          </a:p>
          <a:p>
            <a:pPr>
              <a:buFont typeface="Wingdings" pitchFamily="2" charset="2"/>
              <a:buChar char="l"/>
            </a:pPr>
            <a:endParaRPr lang="en-US" altLang="zh-TW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l"/>
            </a:pPr>
            <a:r>
              <a:rPr lang="en-US" altLang="zh-TW" dirty="0" smtClean="0">
                <a:latin typeface="+mj-ea"/>
                <a:ea typeface="+mj-ea"/>
              </a:rPr>
              <a:t>Normalized: </a:t>
            </a:r>
            <a:r>
              <a:rPr lang="en-US" altLang="zh-TW" dirty="0" err="1" smtClean="0">
                <a:latin typeface="+mj-ea"/>
                <a:ea typeface="+mj-ea"/>
              </a:rPr>
              <a:t>Cov</a:t>
            </a:r>
            <a:r>
              <a:rPr lang="en-US" altLang="zh-TW" dirty="0" smtClean="0">
                <a:latin typeface="+mj-ea"/>
                <a:ea typeface="+mj-ea"/>
              </a:rPr>
              <a:t>(S)/|T|</a:t>
            </a:r>
          </a:p>
          <a:p>
            <a:pPr>
              <a:buNone/>
            </a:pP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Merger Efficiency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+mj-ea"/>
                <a:ea typeface="+mj-ea"/>
              </a:rPr>
              <a:t>More involve than Coverage</a:t>
            </a:r>
          </a:p>
          <a:p>
            <a:pPr lvl="1"/>
            <a:r>
              <a:rPr lang="en-US" altLang="zh-TW" dirty="0" smtClean="0">
                <a:latin typeface="+mj-ea"/>
                <a:ea typeface="+mj-ea"/>
              </a:rPr>
              <a:t>Minimum</a:t>
            </a:r>
          </a:p>
          <a:p>
            <a:pPr lvl="1"/>
            <a:r>
              <a:rPr lang="en-US" altLang="zh-TW" dirty="0" smtClean="0">
                <a:latin typeface="+mj-ea"/>
                <a:ea typeface="+mj-ea"/>
              </a:rPr>
              <a:t>Average</a:t>
            </a:r>
          </a:p>
          <a:p>
            <a:pPr lvl="1"/>
            <a:r>
              <a:rPr lang="en-US" altLang="zh-TW" dirty="0" smtClean="0">
                <a:latin typeface="+mj-ea"/>
                <a:ea typeface="+mj-ea"/>
              </a:rPr>
              <a:t>Bag</a:t>
            </a:r>
          </a:p>
          <a:p>
            <a:pPr lvl="2"/>
            <a:r>
              <a:rPr lang="en-US" altLang="zh-TW" dirty="0" smtClean="0">
                <a:latin typeface="+mj-ea"/>
                <a:ea typeface="+mj-ea"/>
              </a:rPr>
              <a:t>View a collection S as a single review consisting of the union of sentences</a:t>
            </a: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zh-TW" altLang="en-US" dirty="0"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15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33600" y="4956517"/>
            <a:ext cx="356126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9602" y="4941168"/>
            <a:ext cx="389399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err="1" smtClean="0"/>
              <a:t>EffMaxCover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+mj-ea"/>
                <a:ea typeface="+mj-ea"/>
              </a:rPr>
              <a:t>Bi-criterion optimization problem</a:t>
            </a:r>
          </a:p>
          <a:p>
            <a:pPr lvl="1"/>
            <a:r>
              <a:rPr lang="en-US" altLang="zh-TW" dirty="0" smtClean="0">
                <a:latin typeface="+mj-ea"/>
                <a:ea typeface="+mj-ea"/>
              </a:rPr>
              <a:t>NP-hard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altLang="zh-TW" dirty="0" smtClean="0">
                <a:latin typeface="+mj-ea"/>
                <a:ea typeface="+mj-ea"/>
              </a:rPr>
              <a:t>Constraining efficiency  , max coverage</a:t>
            </a:r>
          </a:p>
          <a:p>
            <a:pPr lvl="1"/>
            <a:r>
              <a:rPr lang="en-US" altLang="zh-TW" dirty="0" err="1" smtClean="0">
                <a:latin typeface="+mj-ea"/>
                <a:ea typeface="+mj-ea"/>
              </a:rPr>
              <a:t>Eff</a:t>
            </a:r>
            <a:r>
              <a:rPr lang="en-US" altLang="zh-TW" dirty="0" smtClean="0">
                <a:latin typeface="+mj-ea"/>
                <a:ea typeface="+mj-ea"/>
              </a:rPr>
              <a:t>(S)&gt;=</a:t>
            </a:r>
            <a:r>
              <a:rPr lang="el-GR" altLang="zh-TW" dirty="0" smtClean="0">
                <a:latin typeface="+mj-ea"/>
                <a:ea typeface="+mj-ea"/>
              </a:rPr>
              <a:t>α</a:t>
            </a:r>
            <a:r>
              <a:rPr lang="en-US" altLang="zh-TW" dirty="0" smtClean="0">
                <a:latin typeface="+mj-ea"/>
                <a:ea typeface="+mj-ea"/>
              </a:rPr>
              <a:t>   find the max coverage</a:t>
            </a:r>
          </a:p>
          <a:p>
            <a:pPr lvl="1">
              <a:buNone/>
            </a:pPr>
            <a:endParaRPr lang="zh-TW" altLang="en-US" dirty="0"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Algorithm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+mj-ea"/>
                <a:ea typeface="+mj-ea"/>
              </a:rPr>
              <a:t>Greedy approach</a:t>
            </a:r>
          </a:p>
          <a:p>
            <a:r>
              <a:rPr lang="en-US" altLang="zh-TW" dirty="0" smtClean="0">
                <a:latin typeface="+mj-ea"/>
                <a:ea typeface="+mj-ea"/>
              </a:rPr>
              <a:t>Gain(R)=</a:t>
            </a:r>
            <a:r>
              <a:rPr lang="en-US" altLang="zh-TW" dirty="0" err="1" smtClean="0">
                <a:latin typeface="+mj-ea"/>
                <a:ea typeface="+mj-ea"/>
              </a:rPr>
              <a:t>Cov</a:t>
            </a:r>
            <a:r>
              <a:rPr lang="en-US" altLang="zh-TW" dirty="0" smtClean="0">
                <a:latin typeface="+mj-ea"/>
                <a:ea typeface="+mj-ea"/>
              </a:rPr>
              <a:t>(S  U R) - </a:t>
            </a:r>
            <a:r>
              <a:rPr lang="en-US" altLang="zh-TW" dirty="0" err="1" smtClean="0">
                <a:latin typeface="+mj-ea"/>
                <a:ea typeface="+mj-ea"/>
              </a:rPr>
              <a:t>Cov</a:t>
            </a:r>
            <a:r>
              <a:rPr lang="en-US" altLang="zh-TW" dirty="0" smtClean="0">
                <a:latin typeface="+mj-ea"/>
                <a:ea typeface="+mj-ea"/>
              </a:rPr>
              <a:t>(S)</a:t>
            </a:r>
          </a:p>
          <a:p>
            <a:r>
              <a:rPr lang="en-US" altLang="zh-TW" dirty="0" smtClean="0">
                <a:latin typeface="+mj-ea"/>
                <a:ea typeface="+mj-ea"/>
              </a:rPr>
              <a:t>Cost(R)=</a:t>
            </a:r>
            <a:r>
              <a:rPr lang="el-GR" altLang="zh-TW" dirty="0" smtClean="0">
                <a:latin typeface="+mj-ea"/>
                <a:ea typeface="+mj-ea"/>
              </a:rPr>
              <a:t>β</a:t>
            </a:r>
            <a:r>
              <a:rPr lang="en-US" altLang="zh-TW" dirty="0" smtClean="0">
                <a:latin typeface="+mj-ea"/>
                <a:ea typeface="+mj-ea"/>
              </a:rPr>
              <a:t>(1-EFF(R))+(1-</a:t>
            </a:r>
            <a:r>
              <a:rPr lang="el-GR" altLang="zh-TW" dirty="0" smtClean="0">
                <a:latin typeface="+mj-ea"/>
                <a:ea typeface="+mj-ea"/>
              </a:rPr>
              <a:t> β</a:t>
            </a:r>
            <a:r>
              <a:rPr lang="en-US" altLang="zh-TW" dirty="0" smtClean="0">
                <a:latin typeface="+mj-ea"/>
                <a:ea typeface="+mj-ea"/>
              </a:rPr>
              <a:t>)</a:t>
            </a:r>
          </a:p>
          <a:p>
            <a:endParaRPr lang="en-US" altLang="zh-TW" dirty="0">
              <a:latin typeface="+mj-ea"/>
              <a:ea typeface="+mj-ea"/>
            </a:endParaRPr>
          </a:p>
          <a:p>
            <a:r>
              <a:rPr lang="en-US" altLang="zh-TW" dirty="0" smtClean="0">
                <a:latin typeface="+mj-ea"/>
                <a:ea typeface="+mj-ea"/>
              </a:rPr>
              <a:t>For each round add the </a:t>
            </a:r>
            <a:r>
              <a:rPr lang="en-US" altLang="zh-TW" dirty="0">
                <a:latin typeface="+mj-ea"/>
                <a:ea typeface="+mj-ea"/>
              </a:rPr>
              <a:t>max </a:t>
            </a:r>
            <a:r>
              <a:rPr lang="en-US" altLang="zh-TW" dirty="0">
                <a:solidFill>
                  <a:srgbClr val="FF0000"/>
                </a:solidFill>
                <a:latin typeface="+mj-ea"/>
                <a:ea typeface="+mj-ea"/>
              </a:rPr>
              <a:t>Gain(R</a:t>
            </a:r>
            <a:r>
              <a:rPr lang="en-US" altLang="zh-TW" dirty="0" smtClean="0">
                <a:solidFill>
                  <a:srgbClr val="FF0000"/>
                </a:solidFill>
                <a:latin typeface="+mj-ea"/>
                <a:ea typeface="+mj-ea"/>
              </a:rPr>
              <a:t>)/</a:t>
            </a:r>
            <a:r>
              <a:rPr lang="en-US" altLang="zh-TW" dirty="0">
                <a:solidFill>
                  <a:srgbClr val="FF0000"/>
                </a:solidFill>
                <a:latin typeface="+mj-ea"/>
                <a:ea typeface="+mj-ea"/>
              </a:rPr>
              <a:t>Cost(R</a:t>
            </a:r>
            <a:r>
              <a:rPr lang="en-US" altLang="zh-TW" dirty="0" smtClean="0">
                <a:solidFill>
                  <a:srgbClr val="FF0000"/>
                </a:solidFill>
                <a:latin typeface="+mj-ea"/>
                <a:ea typeface="+mj-ea"/>
              </a:rPr>
              <a:t>) </a:t>
            </a:r>
            <a:r>
              <a:rPr lang="en-US" altLang="zh-TW" dirty="0" smtClean="0">
                <a:latin typeface="+mj-ea"/>
                <a:ea typeface="+mj-ea"/>
              </a:rPr>
              <a:t>to the set</a:t>
            </a:r>
          </a:p>
          <a:p>
            <a:pPr marL="0" indent="0">
              <a:buNone/>
            </a:pPr>
            <a:endParaRPr lang="en-US" altLang="zh-TW" dirty="0" smtClean="0">
              <a:latin typeface="+mj-ea"/>
              <a:ea typeface="+mj-ea"/>
            </a:endParaRPr>
          </a:p>
          <a:p>
            <a:endParaRPr lang="zh-TW" altLang="en-US" dirty="0"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Method</a:t>
            </a:r>
          </a:p>
          <a:p>
            <a:r>
              <a:rPr lang="en-US" altLang="zh-TW" dirty="0" smtClean="0"/>
              <a:t>Experiments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Conclusion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F12C412-858C-4BDA-A716-173E95CE819D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363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 set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+mj-ea"/>
                <a:ea typeface="+mj-ea"/>
              </a:rPr>
              <a:t>March 2012</a:t>
            </a:r>
          </a:p>
          <a:p>
            <a:r>
              <a:rPr lang="en-US" altLang="zh-TW" dirty="0" smtClean="0">
                <a:latin typeface="+mj-ea"/>
                <a:ea typeface="+mj-ea"/>
              </a:rPr>
              <a:t>110 restaurant in New York (delete tip&lt;=50)</a:t>
            </a:r>
          </a:p>
          <a:p>
            <a:r>
              <a:rPr lang="en-US" altLang="zh-TW" dirty="0">
                <a:latin typeface="+mj-ea"/>
                <a:ea typeface="+mj-ea"/>
              </a:rPr>
              <a:t>102 </a:t>
            </a:r>
            <a:r>
              <a:rPr lang="en-US" altLang="zh-TW" dirty="0" smtClean="0">
                <a:latin typeface="+mj-ea"/>
                <a:ea typeface="+mj-ea"/>
              </a:rPr>
              <a:t>restaurant</a:t>
            </a:r>
          </a:p>
          <a:p>
            <a:r>
              <a:rPr lang="en-US" altLang="zh-TW" dirty="0" smtClean="0">
                <a:latin typeface="+mj-ea"/>
                <a:ea typeface="+mj-ea"/>
              </a:rPr>
              <a:t>96612 reviews (584~3460)</a:t>
            </a:r>
          </a:p>
          <a:p>
            <a:r>
              <a:rPr lang="en-US" altLang="zh-TW" dirty="0" smtClean="0">
                <a:latin typeface="+mj-ea"/>
                <a:ea typeface="+mj-ea"/>
              </a:rPr>
              <a:t>14740 tips (51~498)</a:t>
            </a:r>
          </a:p>
          <a:p>
            <a:endParaRPr lang="zh-TW" altLang="en-US" dirty="0"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088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Method</a:t>
            </a:r>
          </a:p>
          <a:p>
            <a:r>
              <a:rPr lang="en-US" altLang="zh-TW" dirty="0" smtClean="0"/>
              <a:t>Experiments</a:t>
            </a:r>
          </a:p>
          <a:p>
            <a:r>
              <a:rPr lang="en-US" altLang="zh-TW" dirty="0" smtClean="0"/>
              <a:t>Conclusion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F12C412-858C-4BDA-A716-173E95CE819D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890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Experiments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20</a:t>
            </a:fld>
            <a:endParaRPr lang="zh-TW" alt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7904" y="3501008"/>
            <a:ext cx="4934407" cy="2682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83282"/>
            <a:ext cx="3240360" cy="16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500034" y="2571744"/>
            <a:ext cx="3143272" cy="1428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" name="直線接點 8"/>
          <p:cNvCxnSpPr/>
          <p:nvPr/>
        </p:nvCxnSpPr>
        <p:spPr>
          <a:xfrm rot="5400000" flipH="1" flipV="1">
            <a:off x="6714346" y="4500570"/>
            <a:ext cx="1858182" cy="7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Experiments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21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0828"/>
            <a:ext cx="7850262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107508"/>
            <a:ext cx="5059229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642910" y="4714884"/>
            <a:ext cx="2714644" cy="11430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TW" dirty="0" smtClean="0">
                <a:solidFill>
                  <a:srgbClr val="FF0000"/>
                </a:solidFill>
                <a:latin typeface="Calibri"/>
              </a:rPr>
              <a:t>β</a:t>
            </a:r>
            <a:endParaRPr lang="zh-TW" alt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altLang="zh-TW" dirty="0" smtClean="0">
                <a:solidFill>
                  <a:srgbClr val="FF0000"/>
                </a:solidFill>
                <a:latin typeface="Calibri"/>
              </a:rPr>
              <a:t> is an effective way to gain </a:t>
            </a:r>
            <a:r>
              <a:rPr lang="en-US" altLang="zh-TW" dirty="0" err="1" smtClean="0">
                <a:solidFill>
                  <a:srgbClr val="FF0000"/>
                </a:solidFill>
                <a:latin typeface="Calibri"/>
              </a:rPr>
              <a:t>eff</a:t>
            </a:r>
            <a:r>
              <a:rPr lang="en-US" altLang="zh-TW" dirty="0" smtClean="0">
                <a:solidFill>
                  <a:srgbClr val="FF0000"/>
                </a:solidFill>
                <a:latin typeface="Calibri"/>
              </a:rPr>
              <a:t> with min loss in </a:t>
            </a:r>
            <a:r>
              <a:rPr lang="en-US" altLang="zh-TW" dirty="0" err="1" smtClean="0">
                <a:solidFill>
                  <a:srgbClr val="FF0000"/>
                </a:solidFill>
                <a:latin typeface="Calibri"/>
              </a:rPr>
              <a:t>cov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1964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22</a:t>
            </a:fld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60846"/>
            <a:ext cx="8620125" cy="3377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616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Method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Experiments</a:t>
            </a:r>
          </a:p>
          <a:p>
            <a:r>
              <a:rPr lang="en-US" altLang="zh-TW" dirty="0" smtClean="0"/>
              <a:t>Conclusion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363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+mj-ea"/>
                <a:ea typeface="+mj-ea"/>
              </a:rPr>
              <a:t>Use micro-review for finding  an efficient review set</a:t>
            </a:r>
          </a:p>
          <a:p>
            <a:r>
              <a:rPr lang="en-US" altLang="zh-TW" dirty="0" smtClean="0">
                <a:latin typeface="+mj-ea"/>
                <a:ea typeface="+mj-ea"/>
              </a:rPr>
              <a:t>Design </a:t>
            </a:r>
            <a:r>
              <a:rPr lang="en-US" altLang="zh-TW" dirty="0" err="1" smtClean="0">
                <a:latin typeface="+mj-ea"/>
                <a:ea typeface="+mj-ea"/>
              </a:rPr>
              <a:t>EffMaxCover</a:t>
            </a:r>
            <a:r>
              <a:rPr lang="en-US" altLang="zh-TW" dirty="0" smtClean="0">
                <a:latin typeface="+mj-ea"/>
                <a:ea typeface="+mj-ea"/>
              </a:rPr>
              <a:t> to the selection problem</a:t>
            </a:r>
          </a:p>
          <a:p>
            <a:endParaRPr lang="en-US" altLang="zh-TW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zh-TW" altLang="en-US" dirty="0">
              <a:latin typeface="+mj-ea"/>
              <a:ea typeface="+mj-ea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24</a:t>
            </a:fld>
            <a:endParaRPr lang="zh-TW" altLang="en-US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467544" y="1268760"/>
            <a:ext cx="8229600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3198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+mj-ea"/>
                <a:ea typeface="+mj-ea"/>
              </a:rPr>
              <a:t>Motivation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400" dirty="0" smtClean="0">
                <a:latin typeface="+mj-ea"/>
                <a:ea typeface="+mj-ea"/>
              </a:rPr>
              <a:t>We can find ample review in Web sources, but which </a:t>
            </a:r>
            <a:r>
              <a:rPr lang="en-US" altLang="zh-TW" dirty="0" smtClean="0">
                <a:latin typeface="+mj-ea"/>
                <a:ea typeface="+mj-ea"/>
              </a:rPr>
              <a:t>are better to show the experiences of customer</a:t>
            </a:r>
            <a:endParaRPr lang="en-US" altLang="zh-TW" sz="240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marL="274320" lvl="1" indent="0">
              <a:buNone/>
            </a:pPr>
            <a:endParaRPr lang="en-US" altLang="zh-TW" sz="2400" dirty="0" smtClean="0"/>
          </a:p>
          <a:p>
            <a:pPr marL="274320" lvl="1" indent="0">
              <a:buNone/>
            </a:pPr>
            <a:endParaRPr lang="en-US" altLang="zh-TW" sz="2400" dirty="0" smtClean="0"/>
          </a:p>
          <a:p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F12C412-858C-4BDA-A716-173E95CE819D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214686"/>
            <a:ext cx="3562353" cy="3387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4172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+mj-ea"/>
                <a:ea typeface="+mj-ea"/>
              </a:rPr>
              <a:t>Reviews:</a:t>
            </a:r>
          </a:p>
          <a:p>
            <a:pPr lvl="1"/>
            <a:r>
              <a:rPr lang="en-US" altLang="zh-TW" dirty="0" smtClean="0">
                <a:latin typeface="+mj-ea"/>
                <a:ea typeface="+mj-ea"/>
              </a:rPr>
              <a:t>unstructured, lengthy, verbose</a:t>
            </a:r>
          </a:p>
          <a:p>
            <a:pPr lvl="1"/>
            <a:r>
              <a:rPr lang="en-US" altLang="zh-TW" dirty="0" smtClean="0">
                <a:latin typeface="+mj-ea"/>
                <a:ea typeface="+mj-ea"/>
              </a:rPr>
              <a:t>From Web(e.g. Yelp, Amazon.com)</a:t>
            </a:r>
          </a:p>
          <a:p>
            <a:pPr>
              <a:buNone/>
            </a:pPr>
            <a:endParaRPr lang="en-US" altLang="zh-TW" dirty="0">
              <a:latin typeface="+mj-ea"/>
              <a:ea typeface="+mj-ea"/>
            </a:endParaRPr>
          </a:p>
          <a:p>
            <a:r>
              <a:rPr lang="en-US" altLang="zh-TW" dirty="0" smtClean="0">
                <a:latin typeface="+mj-ea"/>
                <a:ea typeface="+mj-ea"/>
              </a:rPr>
              <a:t>Micro-reviews(tips): </a:t>
            </a:r>
          </a:p>
          <a:p>
            <a:pPr lvl="1"/>
            <a:r>
              <a:rPr lang="en-US" altLang="zh-TW" dirty="0" smtClean="0">
                <a:latin typeface="+mj-ea"/>
                <a:ea typeface="+mj-ea"/>
              </a:rPr>
              <a:t>short, concise, focused</a:t>
            </a:r>
          </a:p>
          <a:p>
            <a:pPr lvl="1"/>
            <a:r>
              <a:rPr lang="en-US" altLang="zh-TW" dirty="0" smtClean="0">
                <a:latin typeface="+mj-ea"/>
                <a:ea typeface="+mj-ea"/>
              </a:rPr>
              <a:t>From micro-blogging (e.g.  Facebook, Twitter)</a:t>
            </a:r>
          </a:p>
          <a:p>
            <a:pPr lvl="1">
              <a:buNone/>
            </a:pPr>
            <a:endParaRPr lang="zh-TW" altLang="en-US" dirty="0"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 l="1042" t="5556" r="1042" b="5555"/>
          <a:stretch>
            <a:fillRect/>
          </a:stretch>
        </p:blipFill>
        <p:spPr bwMode="auto">
          <a:xfrm>
            <a:off x="857224" y="5143512"/>
            <a:ext cx="6715172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056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Purpose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+mj-ea"/>
                <a:ea typeface="+mj-ea"/>
              </a:rPr>
              <a:t>Bring together these two diverse type of review content, to obtain something that is more than the sum of its part</a:t>
            </a:r>
            <a:endParaRPr lang="zh-TW" altLang="en-US" dirty="0" smtClean="0"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Framework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5" name="向右箭號 4"/>
          <p:cNvSpPr/>
          <p:nvPr/>
        </p:nvSpPr>
        <p:spPr>
          <a:xfrm>
            <a:off x="285720" y="2172764"/>
            <a:ext cx="1571636" cy="71438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Reviews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7" name="向右箭號 6"/>
          <p:cNvSpPr/>
          <p:nvPr/>
        </p:nvSpPr>
        <p:spPr>
          <a:xfrm>
            <a:off x="285720" y="2842921"/>
            <a:ext cx="1571636" cy="71438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tips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857356" y="2428868"/>
            <a:ext cx="2286016" cy="29289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Matching review and tip</a:t>
            </a:r>
          </a:p>
          <a:p>
            <a:endParaRPr lang="en-US" altLang="zh-TW" sz="24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altLang="zh-TW" dirty="0" smtClean="0">
                <a:solidFill>
                  <a:srgbClr val="FF0000"/>
                </a:solidFill>
              </a:rPr>
              <a:t>Syntactically </a:t>
            </a:r>
          </a:p>
          <a:p>
            <a:pPr>
              <a:buFont typeface="Arial" pitchFamily="34" charset="0"/>
              <a:buChar char="•"/>
            </a:pPr>
            <a:r>
              <a:rPr lang="en-US" altLang="zh-TW" dirty="0" smtClean="0">
                <a:solidFill>
                  <a:srgbClr val="FF0000"/>
                </a:solidFill>
              </a:rPr>
              <a:t>Semantic</a:t>
            </a:r>
          </a:p>
          <a:p>
            <a:pPr>
              <a:buFont typeface="Arial" pitchFamily="34" charset="0"/>
              <a:buChar char="•"/>
            </a:pPr>
            <a:r>
              <a:rPr lang="en-US" altLang="zh-TW" dirty="0" smtClean="0">
                <a:solidFill>
                  <a:srgbClr val="FF0000"/>
                </a:solidFill>
              </a:rPr>
              <a:t>Sentiment</a:t>
            </a:r>
          </a:p>
          <a:p>
            <a:pPr algn="ctr"/>
            <a:endParaRPr lang="en-US" altLang="zh-TW" dirty="0" smtClean="0">
              <a:solidFill>
                <a:srgbClr val="FF0000"/>
              </a:solidFill>
            </a:endParaRPr>
          </a:p>
        </p:txBody>
      </p:sp>
      <p:grpSp>
        <p:nvGrpSpPr>
          <p:cNvPr id="17" name="群組 16"/>
          <p:cNvGrpSpPr/>
          <p:nvPr/>
        </p:nvGrpSpPr>
        <p:grpSpPr>
          <a:xfrm>
            <a:off x="4357686" y="2428868"/>
            <a:ext cx="1143008" cy="2928958"/>
            <a:chOff x="5429256" y="1428736"/>
            <a:chExt cx="1143008" cy="2928958"/>
          </a:xfrm>
        </p:grpSpPr>
        <p:sp>
          <p:nvSpPr>
            <p:cNvPr id="9" name="向右箭號 8"/>
            <p:cNvSpPr/>
            <p:nvPr/>
          </p:nvSpPr>
          <p:spPr>
            <a:xfrm>
              <a:off x="5429256" y="1428736"/>
              <a:ext cx="1143008" cy="28575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endParaRPr lang="zh-TW" altLang="en-US"/>
            </a:p>
          </p:txBody>
        </p:sp>
        <p:sp>
          <p:nvSpPr>
            <p:cNvPr id="10" name="向右箭號 9"/>
            <p:cNvSpPr/>
            <p:nvPr/>
          </p:nvSpPr>
          <p:spPr>
            <a:xfrm>
              <a:off x="5429256" y="2183938"/>
              <a:ext cx="1143008" cy="28575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endParaRPr lang="zh-TW" altLang="en-US"/>
            </a:p>
          </p:txBody>
        </p:sp>
        <p:sp>
          <p:nvSpPr>
            <p:cNvPr id="11" name="向右箭號 10"/>
            <p:cNvSpPr/>
            <p:nvPr/>
          </p:nvSpPr>
          <p:spPr>
            <a:xfrm>
              <a:off x="5429256" y="3316741"/>
              <a:ext cx="1143008" cy="28575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endParaRPr lang="zh-TW" altLang="en-US"/>
            </a:p>
          </p:txBody>
        </p:sp>
        <p:sp>
          <p:nvSpPr>
            <p:cNvPr id="12" name="向右箭號 11"/>
            <p:cNvSpPr/>
            <p:nvPr/>
          </p:nvSpPr>
          <p:spPr>
            <a:xfrm>
              <a:off x="5429256" y="1806337"/>
              <a:ext cx="1143008" cy="28575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endParaRPr lang="zh-TW" altLang="en-US"/>
            </a:p>
          </p:txBody>
        </p:sp>
        <p:sp>
          <p:nvSpPr>
            <p:cNvPr id="13" name="向右箭號 12"/>
            <p:cNvSpPr/>
            <p:nvPr/>
          </p:nvSpPr>
          <p:spPr>
            <a:xfrm>
              <a:off x="5429256" y="2561539"/>
              <a:ext cx="1143008" cy="28575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endParaRPr lang="zh-TW" altLang="en-US"/>
            </a:p>
          </p:txBody>
        </p:sp>
        <p:sp>
          <p:nvSpPr>
            <p:cNvPr id="14" name="向右箭號 13"/>
            <p:cNvSpPr/>
            <p:nvPr/>
          </p:nvSpPr>
          <p:spPr>
            <a:xfrm>
              <a:off x="5429256" y="4071942"/>
              <a:ext cx="1143008" cy="28575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向右箭號 14"/>
            <p:cNvSpPr/>
            <p:nvPr/>
          </p:nvSpPr>
          <p:spPr>
            <a:xfrm>
              <a:off x="5429256" y="2939140"/>
              <a:ext cx="1143008" cy="28575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向右箭號 15"/>
            <p:cNvSpPr/>
            <p:nvPr/>
          </p:nvSpPr>
          <p:spPr>
            <a:xfrm>
              <a:off x="5429256" y="3694342"/>
              <a:ext cx="1143008" cy="28575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endParaRPr lang="zh-TW" altLang="en-US"/>
            </a:p>
          </p:txBody>
        </p:sp>
      </p:grpSp>
      <p:sp>
        <p:nvSpPr>
          <p:cNvPr id="18" name="文字方塊 17"/>
          <p:cNvSpPr txBox="1"/>
          <p:nvPr/>
        </p:nvSpPr>
        <p:spPr>
          <a:xfrm>
            <a:off x="4434301" y="198809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pairs</a:t>
            </a:r>
            <a:endParaRPr lang="zh-TW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5715008" y="2357430"/>
            <a:ext cx="1785950" cy="30718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Algorithm</a:t>
            </a:r>
          </a:p>
          <a:p>
            <a:pPr algn="ctr"/>
            <a:r>
              <a:rPr lang="en-US" altLang="zh-TW" dirty="0" err="1" smtClean="0">
                <a:solidFill>
                  <a:srgbClr val="FF0000"/>
                </a:solidFill>
              </a:rPr>
              <a:t>EffMaxCover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0" name="向右箭號 19"/>
          <p:cNvSpPr/>
          <p:nvPr/>
        </p:nvSpPr>
        <p:spPr>
          <a:xfrm>
            <a:off x="7643834" y="3429000"/>
            <a:ext cx="1285884" cy="85725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output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7572396" y="4500570"/>
            <a:ext cx="1571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Set of reviews</a:t>
            </a:r>
            <a:endParaRPr lang="zh-TW" altLang="en-US" dirty="0"/>
          </a:p>
        </p:txBody>
      </p:sp>
      <p:sp>
        <p:nvSpPr>
          <p:cNvPr id="22" name="向右箭號 21"/>
          <p:cNvSpPr/>
          <p:nvPr/>
        </p:nvSpPr>
        <p:spPr>
          <a:xfrm>
            <a:off x="285720" y="3513078"/>
            <a:ext cx="1571636" cy="71438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TW" dirty="0" smtClean="0">
                <a:solidFill>
                  <a:srgbClr val="FF0000"/>
                </a:solidFill>
                <a:latin typeface="Calibri"/>
              </a:rPr>
              <a:t>α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3" name="向右箭號 22"/>
          <p:cNvSpPr/>
          <p:nvPr/>
        </p:nvSpPr>
        <p:spPr>
          <a:xfrm>
            <a:off x="285720" y="4183234"/>
            <a:ext cx="1571636" cy="71438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TW" dirty="0" smtClean="0">
                <a:solidFill>
                  <a:srgbClr val="FF0000"/>
                </a:solidFill>
                <a:latin typeface="Calibri"/>
              </a:rPr>
              <a:t>β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4" name="向右箭號 23"/>
          <p:cNvSpPr/>
          <p:nvPr/>
        </p:nvSpPr>
        <p:spPr>
          <a:xfrm>
            <a:off x="285720" y="4897614"/>
            <a:ext cx="1571636" cy="71438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k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altLang="zh-TW" dirty="0" smtClean="0"/>
              <a:t>Method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Experiments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Conclusion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F12C412-858C-4BDA-A716-173E95CE819D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363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Syntactically similarity</a:t>
            </a:r>
            <a:endParaRPr lang="zh-TW" altLang="en-US" dirty="0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+mj-ea"/>
                <a:ea typeface="+mj-ea"/>
              </a:rPr>
              <a:t>A review sentence and a tip are syntactically similar if they share important keywords</a:t>
            </a:r>
          </a:p>
          <a:p>
            <a:r>
              <a:rPr lang="en-US" altLang="zh-TW" sz="2800" dirty="0" smtClean="0">
                <a:solidFill>
                  <a:srgbClr val="FF0000"/>
                </a:solidFill>
                <a:latin typeface="+mj-ea"/>
                <a:ea typeface="+mj-ea"/>
              </a:rPr>
              <a:t>SynSim(s; t) = cosine(s; t)</a:t>
            </a:r>
            <a:endParaRPr lang="zh-TW" altLang="en-US" sz="280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lvl="1"/>
            <a:r>
              <a:rPr lang="en-US" altLang="zh-TW" dirty="0" smtClean="0">
                <a:latin typeface="+mj-ea"/>
                <a:ea typeface="+mj-ea"/>
              </a:rPr>
              <a:t>Compute s and t with standard </a:t>
            </a:r>
            <a:r>
              <a:rPr lang="en-US" altLang="zh-TW" dirty="0" err="1" smtClean="0">
                <a:solidFill>
                  <a:srgbClr val="FF0000"/>
                </a:solidFill>
                <a:latin typeface="+mj-ea"/>
                <a:ea typeface="+mj-ea"/>
              </a:rPr>
              <a:t>tf-idf</a:t>
            </a:r>
            <a:r>
              <a:rPr lang="en-US" altLang="zh-TW" dirty="0" smtClean="0">
                <a:latin typeface="+mj-ea"/>
                <a:ea typeface="+mj-ea"/>
              </a:rPr>
              <a:t> in corpus</a:t>
            </a:r>
          </a:p>
          <a:p>
            <a:pPr>
              <a:buNone/>
            </a:pPr>
            <a:endParaRPr lang="en-US" altLang="zh-TW" dirty="0" smtClean="0"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907704" y="4174976"/>
            <a:ext cx="1204168" cy="5844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s:abcd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907704" y="5085184"/>
            <a:ext cx="1224136" cy="5676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t:cdef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467544" y="3933056"/>
            <a:ext cx="1224136" cy="2304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>
                <a:solidFill>
                  <a:schemeClr val="tx1"/>
                </a:solidFill>
              </a:rPr>
              <a:t>tf-idf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a:0.5</a:t>
            </a:r>
          </a:p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b:0.3</a:t>
            </a:r>
          </a:p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c:0.7</a:t>
            </a:r>
          </a:p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d:0.1</a:t>
            </a:r>
          </a:p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e:0.3</a:t>
            </a:r>
          </a:p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f:0.2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419872" y="4174976"/>
            <a:ext cx="3672408" cy="5844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Vector s={0.5, 0.3, 0.7, 0.1, 0,0}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419872" y="5076800"/>
            <a:ext cx="3672408" cy="5844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Vector</a:t>
            </a:r>
            <a:r>
              <a:rPr lang="en-US" altLang="zh-TW" dirty="0" smtClean="0"/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t={0, 0, 0.7, 0.1, 0.3, 0.2}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Semantic similarity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+mj-ea"/>
                <a:ea typeface="+mj-ea"/>
              </a:rPr>
              <a:t>A review sentence and a tip are semantically similar, when they are describing the same concept</a:t>
            </a:r>
            <a:endParaRPr lang="en-US" altLang="zh-TW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en-US" altLang="zh-TW" dirty="0" err="1" smtClean="0">
                <a:solidFill>
                  <a:srgbClr val="FF0000"/>
                </a:solidFill>
                <a:latin typeface="+mj-ea"/>
                <a:ea typeface="+mj-ea"/>
              </a:rPr>
              <a:t>SemSim</a:t>
            </a:r>
            <a:r>
              <a:rPr lang="en-US" altLang="zh-TW" dirty="0" smtClean="0">
                <a:solidFill>
                  <a:srgbClr val="FF0000"/>
                </a:solidFill>
                <a:latin typeface="+mj-ea"/>
                <a:ea typeface="+mj-ea"/>
              </a:rPr>
              <a:t>(s; t) = JSD(</a:t>
            </a:r>
            <a:r>
              <a:rPr lang="el-GR" altLang="zh-TW" dirty="0" smtClean="0">
                <a:solidFill>
                  <a:srgbClr val="FF0000"/>
                </a:solidFill>
                <a:latin typeface="+mj-ea"/>
                <a:ea typeface="+mj-ea"/>
              </a:rPr>
              <a:t>θ</a:t>
            </a:r>
            <a:r>
              <a:rPr lang="en-US" altLang="zh-TW" dirty="0" smtClean="0">
                <a:solidFill>
                  <a:srgbClr val="FF0000"/>
                </a:solidFill>
                <a:latin typeface="+mj-ea"/>
                <a:ea typeface="+mj-ea"/>
              </a:rPr>
              <a:t>s;</a:t>
            </a:r>
            <a:r>
              <a:rPr lang="el-GR" altLang="zh-TW" dirty="0" smtClean="0">
                <a:solidFill>
                  <a:srgbClr val="FF0000"/>
                </a:solidFill>
                <a:latin typeface="+mj-ea"/>
                <a:ea typeface="+mj-ea"/>
              </a:rPr>
              <a:t> θ</a:t>
            </a:r>
            <a:r>
              <a:rPr lang="en-US" altLang="zh-TW" dirty="0" smtClean="0">
                <a:solidFill>
                  <a:srgbClr val="FF0000"/>
                </a:solidFill>
                <a:latin typeface="+mj-ea"/>
                <a:ea typeface="+mj-ea"/>
              </a:rPr>
              <a:t> t)</a:t>
            </a:r>
          </a:p>
          <a:p>
            <a:pPr lvl="1"/>
            <a:r>
              <a:rPr lang="el-GR" altLang="zh-TW" dirty="0" smtClean="0">
                <a:latin typeface="+mj-ea"/>
                <a:ea typeface="+mj-ea"/>
              </a:rPr>
              <a:t>θ</a:t>
            </a:r>
            <a:r>
              <a:rPr lang="en-US" altLang="zh-TW" dirty="0" smtClean="0">
                <a:latin typeface="+mj-ea"/>
                <a:ea typeface="+mj-ea"/>
              </a:rPr>
              <a:t>s ,</a:t>
            </a:r>
            <a:r>
              <a:rPr lang="el-GR" altLang="zh-TW" dirty="0" smtClean="0">
                <a:latin typeface="+mj-ea"/>
                <a:ea typeface="+mj-ea"/>
              </a:rPr>
              <a:t> θ</a:t>
            </a:r>
            <a:r>
              <a:rPr lang="en-US" altLang="zh-TW" dirty="0" smtClean="0">
                <a:latin typeface="+mj-ea"/>
                <a:ea typeface="+mj-ea"/>
              </a:rPr>
              <a:t>t : probability distribution over the topics</a:t>
            </a:r>
          </a:p>
          <a:p>
            <a:pPr lvl="1"/>
            <a:r>
              <a:rPr lang="en-US" altLang="zh-TW" dirty="0" smtClean="0">
                <a:latin typeface="+mj-ea"/>
                <a:ea typeface="+mj-ea"/>
              </a:rPr>
              <a:t>JSD:</a:t>
            </a:r>
            <a:r>
              <a:rPr lang="en-US" altLang="zh-TW" dirty="0">
                <a:latin typeface="+mj-ea"/>
                <a:ea typeface="+mj-ea"/>
              </a:rPr>
              <a:t> </a:t>
            </a:r>
            <a:r>
              <a:rPr lang="en-US" altLang="zh-TW" dirty="0" smtClean="0">
                <a:latin typeface="+mj-ea"/>
                <a:ea typeface="+mj-ea"/>
              </a:rPr>
              <a:t>compute probability </a:t>
            </a:r>
            <a:r>
              <a:rPr lang="en-US" altLang="zh-TW" dirty="0">
                <a:latin typeface="+mj-ea"/>
                <a:ea typeface="+mj-ea"/>
              </a:rPr>
              <a:t>similarity</a:t>
            </a:r>
            <a:endParaRPr lang="en-US" altLang="zh-TW" dirty="0" smtClean="0"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7942" y="4535963"/>
            <a:ext cx="4776869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矩形 7"/>
          <p:cNvSpPr/>
          <p:nvPr/>
        </p:nvSpPr>
        <p:spPr>
          <a:xfrm>
            <a:off x="1032481" y="5786454"/>
            <a:ext cx="2857520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 pre-process: LDA classify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3527</TotalTime>
  <Words>519</Words>
  <Application>Microsoft Office PowerPoint</Application>
  <PresentationFormat>如螢幕大小 (4:3)</PresentationFormat>
  <Paragraphs>160</Paragraphs>
  <Slides>24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流線</vt:lpstr>
      <vt:lpstr>Using Micro-Reviews to Select an Efficient Set of Review</vt:lpstr>
      <vt:lpstr>Outline</vt:lpstr>
      <vt:lpstr>Introduction</vt:lpstr>
      <vt:lpstr>Introduction</vt:lpstr>
      <vt:lpstr>Purpose</vt:lpstr>
      <vt:lpstr>Framework</vt:lpstr>
      <vt:lpstr>Outline</vt:lpstr>
      <vt:lpstr>Syntactically similarity</vt:lpstr>
      <vt:lpstr>Semantic similarity</vt:lpstr>
      <vt:lpstr>Sentiment similarity</vt:lpstr>
      <vt:lpstr>Matching Function</vt:lpstr>
      <vt:lpstr>Coverage</vt:lpstr>
      <vt:lpstr>Efficiency</vt:lpstr>
      <vt:lpstr> Merger Coverage</vt:lpstr>
      <vt:lpstr> Merger Efficiency</vt:lpstr>
      <vt:lpstr>EffMaxCover</vt:lpstr>
      <vt:lpstr>Algorithm</vt:lpstr>
      <vt:lpstr>Outline</vt:lpstr>
      <vt:lpstr>Data set</vt:lpstr>
      <vt:lpstr>Experiments</vt:lpstr>
      <vt:lpstr>Experiments</vt:lpstr>
      <vt:lpstr>Experiments</vt:lpstr>
      <vt:lpstr>Outline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 Selection of Social Media Responses to News</dc:title>
  <dc:creator>user</dc:creator>
  <cp:lastModifiedBy>USER</cp:lastModifiedBy>
  <cp:revision>338</cp:revision>
  <dcterms:created xsi:type="dcterms:W3CDTF">2013-09-30T04:14:53Z</dcterms:created>
  <dcterms:modified xsi:type="dcterms:W3CDTF">2014-01-20T03:44:18Z</dcterms:modified>
</cp:coreProperties>
</file>